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90" r:id="rId4"/>
    <p:sldId id="291" r:id="rId5"/>
    <p:sldId id="261" r:id="rId6"/>
    <p:sldId id="292" r:id="rId7"/>
    <p:sldId id="293" r:id="rId8"/>
    <p:sldId id="281" r:id="rId9"/>
    <p:sldId id="283" r:id="rId10"/>
    <p:sldId id="284" r:id="rId11"/>
    <p:sldId id="285" r:id="rId12"/>
    <p:sldId id="282" r:id="rId13"/>
    <p:sldId id="286" r:id="rId14"/>
    <p:sldId id="287" r:id="rId15"/>
    <p:sldId id="288" r:id="rId16"/>
    <p:sldId id="260" r:id="rId17"/>
    <p:sldId id="263" r:id="rId18"/>
    <p:sldId id="264" r:id="rId19"/>
    <p:sldId id="265" r:id="rId20"/>
    <p:sldId id="267" r:id="rId21"/>
    <p:sldId id="268" r:id="rId22"/>
    <p:sldId id="269" r:id="rId23"/>
    <p:sldId id="270" r:id="rId24"/>
    <p:sldId id="271" r:id="rId25"/>
    <p:sldId id="273" r:id="rId26"/>
    <p:sldId id="277" r:id="rId27"/>
    <p:sldId id="278" r:id="rId28"/>
    <p:sldId id="27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CE577BE-EEA4-4762-A0F5-3FD3008AD5BA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577BE-EEA4-4762-A0F5-3FD3008AD5BA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577BE-EEA4-4762-A0F5-3FD3008AD5BA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577BE-EEA4-4762-A0F5-3FD3008AD5BA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577BE-EEA4-4762-A0F5-3FD3008AD5BA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577BE-EEA4-4762-A0F5-3FD3008AD5BA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577BE-EEA4-4762-A0F5-3FD3008AD5BA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577BE-EEA4-4762-A0F5-3FD3008AD5BA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E577BE-EEA4-4762-A0F5-3FD3008AD5BA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CE577BE-EEA4-4762-A0F5-3FD3008AD5BA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E577BE-EEA4-4762-A0F5-3FD3008AD5BA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CE577BE-EEA4-4762-A0F5-3FD3008AD5BA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A70AC1C-7831-427C-8206-1DFBD8B59BC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Нормативно-правовая база</a:t>
            </a:r>
            <a:r>
              <a:rPr lang="ru-RU" dirty="0">
                <a:effectLst/>
              </a:rPr>
              <a:t> как средство обеспечения качества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418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3873356"/>
              </p:ext>
            </p:extLst>
          </p:nvPr>
        </p:nvGraphicFramePr>
        <p:xfrm>
          <a:off x="457200" y="1481138"/>
          <a:ext cx="82295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Урок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Понедельник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Вторник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Среда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Четверг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Пятница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Суббота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класс/учитель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класс/учитель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класс/учитель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класс/уроков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класс/уроков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класс/уроков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effectLst/>
              </a:rPr>
              <a:t>График занятости кабинета № …на первое (второе) полугодие _______ учебного года</a:t>
            </a:r>
            <a:br>
              <a:rPr lang="ru-RU" sz="2800" dirty="0">
                <a:effectLst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7774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2900" dirty="0" smtClean="0"/>
              <a:t>Обновление </a:t>
            </a:r>
            <a:r>
              <a:rPr lang="ru-RU" sz="2900" dirty="0"/>
              <a:t>дидактического материала __________________</a:t>
            </a:r>
          </a:p>
          <a:p>
            <a:r>
              <a:rPr lang="ru-RU" sz="2900" dirty="0"/>
              <a:t>Составление опорных конспектов, диагностических карт, схем</a:t>
            </a:r>
          </a:p>
          <a:p>
            <a:r>
              <a:rPr lang="ru-RU" sz="2900" dirty="0"/>
              <a:t>Приобретение таблиц</a:t>
            </a:r>
          </a:p>
          <a:p>
            <a:r>
              <a:rPr lang="ru-RU" sz="2900" dirty="0"/>
              <a:t>Изготовление (приобретение) раздаточных материалов</a:t>
            </a:r>
          </a:p>
          <a:p>
            <a:r>
              <a:rPr lang="ru-RU" sz="2900" dirty="0"/>
              <a:t>Требование к составлению плана работы учебного кабинета на учебный год (и перспективу)</a:t>
            </a:r>
          </a:p>
          <a:p>
            <a:r>
              <a:rPr lang="ru-RU" sz="2900" dirty="0"/>
              <a:t> План составляется учителем-предметником, отвечающим за кабинет в соответствии с профилем кабинета. Структурно план работы кабинета состоит из трех частей.</a:t>
            </a:r>
          </a:p>
          <a:p>
            <a:r>
              <a:rPr lang="ru-RU" sz="2900" b="1" dirty="0"/>
              <a:t>1 часть.</a:t>
            </a:r>
            <a:r>
              <a:rPr lang="ru-RU" sz="2900" dirty="0"/>
              <a:t> Анализ работы кабинета за прошлый учебный год.</a:t>
            </a:r>
          </a:p>
          <a:p>
            <a:r>
              <a:rPr lang="ru-RU" sz="2900" dirty="0"/>
              <a:t>1.1. Для работы с какими классами использовался кабинет и находящиеся в нем материалы?</a:t>
            </a:r>
          </a:p>
          <a:p>
            <a:r>
              <a:rPr lang="ru-RU" sz="2900" dirty="0"/>
              <a:t>1.2. Что сделано по оформлению и ремонту кабинета?</a:t>
            </a:r>
          </a:p>
          <a:p>
            <a:r>
              <a:rPr lang="ru-RU" sz="2900" dirty="0"/>
              <a:t>1.3. Что приобретено для кабинета?</a:t>
            </a:r>
          </a:p>
          <a:p>
            <a:r>
              <a:rPr lang="ru-RU" sz="2900" dirty="0"/>
              <a:t>1.4. Какие были проблемы в работе кабинета?</a:t>
            </a:r>
          </a:p>
          <a:p>
            <a:r>
              <a:rPr lang="ru-RU" sz="2900" b="1" dirty="0"/>
              <a:t>2 часть.</a:t>
            </a:r>
            <a:r>
              <a:rPr lang="ru-RU" sz="2900" dirty="0"/>
              <a:t> Задачи на новый учебный год, в которых отражается тематическое планирование, обновление дидактического материала, составление опорных конспектов, диагностических карт, схем, приобретение видеофильмов, таблиц, учебно-методического материала по профилю кабинета, мероприятия по обеспечению сохранности материально-технической базы кабинета.</a:t>
            </a:r>
          </a:p>
          <a:p>
            <a:r>
              <a:rPr lang="ru-RU" sz="2900" b="1" dirty="0"/>
              <a:t>3 часть. </a:t>
            </a:r>
            <a:r>
              <a:rPr lang="ru-RU" sz="2900" dirty="0"/>
              <a:t>Часы работы кабинета (учебные занятия, дополнительные занятия, факультативные).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Работа </a:t>
            </a:r>
            <a:r>
              <a:rPr lang="ru-RU" sz="2400" dirty="0"/>
              <a:t>по </a:t>
            </a:r>
            <a:r>
              <a:rPr lang="ru-RU" sz="2400" dirty="0" smtClean="0"/>
              <a:t>совершенствованию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/>
              <a:t>учебно-методического обеспечения </a:t>
            </a:r>
            <a:r>
              <a:rPr lang="ru-RU" sz="2400" dirty="0" smtClean="0"/>
              <a:t>кабинета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/>
              <a:t>за учебный год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9121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</a:t>
            </a:r>
            <a:r>
              <a:rPr lang="ru-RU" dirty="0"/>
              <a:t>. Паспорт учебного кабинета.</a:t>
            </a:r>
          </a:p>
          <a:p>
            <a:r>
              <a:rPr lang="ru-RU" dirty="0"/>
              <a:t>2. Инвентарная ведомость на имеющееся оборудование.</a:t>
            </a:r>
          </a:p>
          <a:p>
            <a:r>
              <a:rPr lang="ru-RU" dirty="0"/>
              <a:t>3. Инструкция по правилам техники безопасности при работе в учебном кабинете (в кабинетах физики, химии, биологии, учебных мастерских, спортивном зале).</a:t>
            </a:r>
          </a:p>
          <a:p>
            <a:r>
              <a:rPr lang="ru-RU" dirty="0"/>
              <a:t>4. График работы учебного кабинета.</a:t>
            </a:r>
          </a:p>
          <a:p>
            <a:r>
              <a:rPr lang="ru-RU" dirty="0"/>
              <a:t>5. Акт приемки учебного кабинета администрацией школы.</a:t>
            </a:r>
          </a:p>
          <a:p>
            <a:r>
              <a:rPr lang="ru-RU" dirty="0"/>
              <a:t>6. План работы учебного кабинета на учебный год.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 smtClean="0">
                <a:effectLst/>
              </a:rPr>
              <a:t>Документация </a:t>
            </a:r>
            <a:r>
              <a:rPr lang="ru-RU" dirty="0">
                <a:effectLst/>
              </a:rPr>
              <a:t>учебного кабинета</a:t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64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4300" b="1" dirty="0"/>
              <a:t>I. </a:t>
            </a:r>
            <a:r>
              <a:rPr lang="ru-RU" sz="5600" b="1" dirty="0"/>
              <a:t>Наличие в кабинете необходимой документации</a:t>
            </a:r>
            <a:endParaRPr lang="ru-RU" sz="5600" dirty="0"/>
          </a:p>
          <a:p>
            <a:r>
              <a:rPr lang="ru-RU" sz="5600" dirty="0"/>
              <a:t> • паспорта кабинета,</a:t>
            </a:r>
          </a:p>
          <a:p>
            <a:r>
              <a:rPr lang="ru-RU" sz="5600" dirty="0"/>
              <a:t> • инвентарных ведомостей на имеющееся оборудование,</a:t>
            </a:r>
          </a:p>
          <a:p>
            <a:r>
              <a:rPr lang="ru-RU" sz="5600" dirty="0"/>
              <a:t> • инструкции о правилах техники безопасности,</a:t>
            </a:r>
          </a:p>
          <a:p>
            <a:r>
              <a:rPr lang="ru-RU" sz="5600" dirty="0"/>
              <a:t> • плана работы кабинета на учебный год,</a:t>
            </a:r>
          </a:p>
          <a:p>
            <a:r>
              <a:rPr lang="ru-RU" sz="5600" dirty="0"/>
              <a:t> • графика работы кабинета.</a:t>
            </a:r>
          </a:p>
          <a:p>
            <a:r>
              <a:rPr lang="ru-RU" sz="5600" b="1" dirty="0"/>
              <a:t>II. Учебно-методическое обеспечение кабинета</a:t>
            </a:r>
            <a:endParaRPr lang="ru-RU" sz="5600" dirty="0"/>
          </a:p>
          <a:p>
            <a:r>
              <a:rPr lang="ru-RU" sz="5600" dirty="0"/>
              <a:t>1. Укомплектованность:</a:t>
            </a:r>
          </a:p>
          <a:p>
            <a:r>
              <a:rPr lang="ru-RU" sz="5600" dirty="0"/>
              <a:t> • учебным оборудованием;</a:t>
            </a:r>
          </a:p>
          <a:p>
            <a:r>
              <a:rPr lang="ru-RU" sz="5600" dirty="0"/>
              <a:t> • учебно-методическими комплексами (методической литературой, книгами для учителя, рабочими тетрадями);</a:t>
            </a:r>
          </a:p>
          <a:p>
            <a:r>
              <a:rPr lang="ru-RU" sz="5600" dirty="0"/>
              <a:t> • техническими средствами обучения.</a:t>
            </a:r>
          </a:p>
          <a:p>
            <a:r>
              <a:rPr lang="ru-RU" sz="5600" dirty="0"/>
              <a:t>2. Наличие комплекта:</a:t>
            </a:r>
          </a:p>
          <a:p>
            <a:r>
              <a:rPr lang="ru-RU" sz="5600" dirty="0"/>
              <a:t> • дидактических материалов;</a:t>
            </a:r>
          </a:p>
          <a:p>
            <a:r>
              <a:rPr lang="ru-RU" sz="5600" dirty="0"/>
              <a:t> • типовых заданий;</a:t>
            </a:r>
          </a:p>
          <a:p>
            <a:r>
              <a:rPr lang="ru-RU" sz="5600" dirty="0"/>
              <a:t> • тестов;</a:t>
            </a:r>
          </a:p>
          <a:p>
            <a:r>
              <a:rPr lang="ru-RU" sz="5600" dirty="0"/>
              <a:t> • текстов контрольных работ;</a:t>
            </a:r>
          </a:p>
          <a:p>
            <a:r>
              <a:rPr lang="ru-RU" sz="5600" dirty="0"/>
              <a:t> • раздаточных материалов;</a:t>
            </a:r>
          </a:p>
          <a:p>
            <a:r>
              <a:rPr lang="ru-RU" sz="5600" dirty="0"/>
              <a:t> • слайдов;</a:t>
            </a:r>
          </a:p>
          <a:p>
            <a:r>
              <a:rPr lang="ru-RU" sz="5600" dirty="0"/>
              <a:t> • таблиц;</a:t>
            </a:r>
          </a:p>
          <a:p>
            <a:r>
              <a:rPr lang="ru-RU" sz="5600" dirty="0"/>
              <a:t> • учебников;</a:t>
            </a:r>
          </a:p>
          <a:p>
            <a:r>
              <a:rPr lang="ru-RU" sz="5600" dirty="0"/>
              <a:t> • других материалов.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>
                <a:effectLst/>
              </a:rPr>
              <a:t>Акт о готовности кабинета </a:t>
            </a:r>
            <a:r>
              <a:rPr lang="ru-RU" sz="2400" dirty="0" smtClean="0">
                <a:effectLst/>
              </a:rPr>
              <a:t>к </a:t>
            </a:r>
            <a:r>
              <a:rPr lang="ru-RU" sz="2400" dirty="0">
                <a:effectLst/>
              </a:rPr>
              <a:t>учебному году</a:t>
            </a:r>
            <a:br>
              <a:rPr lang="ru-RU" sz="2400" dirty="0">
                <a:effectLst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9396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III. Оформление кабинета</a:t>
            </a:r>
            <a:endParaRPr lang="ru-RU" dirty="0"/>
          </a:p>
          <a:p>
            <a:r>
              <a:rPr lang="ru-RU" dirty="0"/>
              <a:t>1. Оптимальность организации пространства кабинета:</a:t>
            </a:r>
          </a:p>
          <a:p>
            <a:r>
              <a:rPr lang="ru-RU" dirty="0"/>
              <a:t> • места педагога;</a:t>
            </a:r>
          </a:p>
          <a:p>
            <a:r>
              <a:rPr lang="ru-RU" dirty="0"/>
              <a:t> • ученических мест.</a:t>
            </a:r>
          </a:p>
          <a:p>
            <a:r>
              <a:rPr lang="ru-RU" dirty="0"/>
              <a:t>2. Наличие постоянных и сменных учебно-информационных стендов. Стенды дают:</a:t>
            </a:r>
          </a:p>
          <a:p>
            <a:r>
              <a:rPr lang="ru-RU" dirty="0"/>
              <a:t> • рекомендации по выполнению домашних работ;</a:t>
            </a:r>
          </a:p>
          <a:p>
            <a:r>
              <a:rPr lang="ru-RU" dirty="0"/>
              <a:t> • рекомендации по подготовке к различным формам учебно-познавательной деятельности (практикум, семинар, лабораторная работа, тестирование, зачет, коллоквиум, собеседование, экзамен).</a:t>
            </a:r>
          </a:p>
          <a:p>
            <a:r>
              <a:rPr lang="ru-RU" b="1" dirty="0"/>
              <a:t>IV. Соблюдение в кабинете:</a:t>
            </a:r>
            <a:endParaRPr lang="ru-RU" dirty="0"/>
          </a:p>
          <a:p>
            <a:r>
              <a:rPr lang="ru-RU" dirty="0"/>
              <a:t>1. Правил техники безопасности.</a:t>
            </a:r>
          </a:p>
          <a:p>
            <a:r>
              <a:rPr lang="ru-RU" dirty="0"/>
              <a:t>2. Санитарно-гигиенических норм:</a:t>
            </a:r>
          </a:p>
          <a:p>
            <a:r>
              <a:rPr lang="ru-RU" dirty="0"/>
              <a:t>• освещенность;</a:t>
            </a:r>
          </a:p>
          <a:p>
            <a:r>
              <a:rPr lang="ru-RU" dirty="0"/>
              <a:t>• состояние мебели;</a:t>
            </a:r>
          </a:p>
          <a:p>
            <a:r>
              <a:rPr lang="ru-RU" dirty="0"/>
              <a:t>• состояние кабинета в целом (пол, стены, окна).</a:t>
            </a:r>
          </a:p>
          <a:p>
            <a:r>
              <a:rPr lang="ru-RU" b="1" dirty="0"/>
              <a:t>V. Оценка кабинета по итогам проверки готовности к новому учебному </a:t>
            </a:r>
            <a:r>
              <a:rPr lang="ru-RU" b="1" dirty="0" smtClean="0"/>
              <a:t>году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>
                <a:effectLst/>
              </a:rPr>
              <a:t>Акт о готовности кабинета </a:t>
            </a:r>
            <a:r>
              <a:rPr lang="ru-RU" sz="2000" dirty="0" smtClean="0">
                <a:effectLst/>
              </a:rPr>
              <a:t>к </a:t>
            </a:r>
            <a:r>
              <a:rPr lang="ru-RU" sz="2000" dirty="0">
                <a:effectLst/>
              </a:rPr>
              <a:t>учебному году</a:t>
            </a:r>
            <a:br>
              <a:rPr lang="ru-RU" sz="2000" dirty="0">
                <a:effectLst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4654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763464"/>
              </p:ext>
            </p:extLst>
          </p:nvPr>
        </p:nvGraphicFramePr>
        <p:xfrm>
          <a:off x="467544" y="2564904"/>
          <a:ext cx="8219256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9752"/>
                <a:gridCol w="2739752"/>
                <a:gridCol w="2739752"/>
              </a:tblGrid>
              <a:tr h="540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Учебный год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Оценка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Замечания и рекомендации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540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2400" dirty="0">
                <a:effectLst/>
              </a:rPr>
              <a:t>Акт о готовности кабинета к учебному году</a:t>
            </a:r>
            <a:br>
              <a:rPr lang="ru-RU" sz="2400" dirty="0">
                <a:effectLst/>
              </a:rPr>
            </a:b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340768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r>
              <a:rPr lang="ru-RU" dirty="0" smtClean="0"/>
              <a:t>V</a:t>
            </a:r>
            <a:r>
              <a:rPr lang="ru-RU" dirty="0"/>
              <a:t>. Оценка кабинета по итогам проверки готовности </a:t>
            </a:r>
            <a:r>
              <a:rPr lang="ru-RU" dirty="0" smtClean="0"/>
              <a:t>к </a:t>
            </a:r>
            <a:r>
              <a:rPr lang="ru-RU" dirty="0"/>
              <a:t>новому учебному году</a:t>
            </a:r>
          </a:p>
        </p:txBody>
      </p:sp>
    </p:spTree>
    <p:extLst>
      <p:ext uri="{BB962C8B-B14F-4D97-AF65-F5344CB8AC3E}">
        <p14:creationId xmlns:p14="http://schemas.microsoft.com/office/powerpoint/2010/main" val="345823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ru-RU" sz="2800" dirty="0">
                <a:latin typeface="Times New Roman"/>
                <a:ea typeface="Times New Roman"/>
              </a:rPr>
              <a:t>Он должен </a:t>
            </a:r>
            <a:r>
              <a:rPr lang="ru-RU" sz="2800" dirty="0" smtClean="0">
                <a:latin typeface="Times New Roman"/>
                <a:ea typeface="Times New Roman"/>
              </a:rPr>
              <a:t>соответствовать </a:t>
            </a:r>
            <a:r>
              <a:rPr lang="ru-RU" sz="2800" dirty="0">
                <a:latin typeface="Times New Roman"/>
                <a:ea typeface="Times New Roman"/>
              </a:rPr>
              <a:t>Федеральному перечню учебников, рекомендованных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образования. Данный перечень ежегодно размещается на Казанском образовательном портале и на сайте </a:t>
            </a:r>
            <a:r>
              <a:rPr lang="ru-RU" sz="2800" dirty="0" smtClean="0">
                <a:latin typeface="Times New Roman"/>
                <a:ea typeface="Times New Roman"/>
              </a:rPr>
              <a:t>МО и Н </a:t>
            </a:r>
            <a:r>
              <a:rPr lang="ru-RU" sz="2800" dirty="0">
                <a:latin typeface="Times New Roman"/>
                <a:ea typeface="Times New Roman"/>
              </a:rPr>
              <a:t>РТ.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Перечень УМК, по которым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ведется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обучение по предмету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53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118110" lvl="0" indent="-342900" algn="just">
              <a:lnSpc>
                <a:spcPct val="115000"/>
              </a:lnSpc>
              <a:spcBef>
                <a:spcPts val="340"/>
              </a:spcBef>
              <a:buFont typeface="Wingdings"/>
              <a:buChar char=""/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сборники программно-методических материалов (официальные издания, включающие программы по соответствующим школьным предметам, нормативные документы);</a:t>
            </a:r>
            <a:endParaRPr lang="ru-RU" sz="2000" dirty="0">
              <a:latin typeface="Verdana"/>
              <a:ea typeface="Times New Roman"/>
              <a:cs typeface="Times New Roman"/>
            </a:endParaRPr>
          </a:p>
          <a:p>
            <a:pPr marL="342900" marR="118110" lvl="0" indent="-342900" algn="just">
              <a:lnSpc>
                <a:spcPct val="115000"/>
              </a:lnSpc>
              <a:spcBef>
                <a:spcPts val="340"/>
              </a:spcBef>
              <a:buFont typeface="Wingdings"/>
              <a:buChar char=""/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учебники (издания для школьников, содержащие систематизированное изложение учебного материала);</a:t>
            </a:r>
            <a:endParaRPr lang="ru-RU" sz="2000" dirty="0">
              <a:latin typeface="Verdana"/>
              <a:ea typeface="Times New Roman"/>
              <a:cs typeface="Times New Roman"/>
            </a:endParaRPr>
          </a:p>
          <a:p>
            <a:pPr marL="342900" marR="118110" lvl="0" indent="-342900" algn="just">
              <a:lnSpc>
                <a:spcPct val="115000"/>
              </a:lnSpc>
              <a:spcBef>
                <a:spcPts val="340"/>
              </a:spcBef>
              <a:buFont typeface="Wingdings"/>
              <a:buChar char=""/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методические пособия (предназначены для учителя; они содержат общие рекомендации по разработке и проведению уроков);</a:t>
            </a:r>
            <a:endParaRPr lang="ru-RU" sz="2000" dirty="0">
              <a:latin typeface="Verdana"/>
              <a:ea typeface="Times New Roman"/>
              <a:cs typeface="Times New Roman"/>
            </a:endParaRPr>
          </a:p>
          <a:p>
            <a:pPr marL="342900" marR="118110" lvl="0" indent="-342900" algn="just">
              <a:lnSpc>
                <a:spcPct val="115000"/>
              </a:lnSpc>
              <a:spcBef>
                <a:spcPts val="340"/>
              </a:spcBef>
              <a:buFont typeface="Wingdings"/>
              <a:buChar char=""/>
            </a:pPr>
            <a:r>
              <a:rPr lang="ru-RU" sz="2000" dirty="0">
                <a:latin typeface="Times New Roman"/>
                <a:ea typeface="Times New Roman"/>
                <a:cs typeface="Times New Roman"/>
              </a:rPr>
              <a:t>рабочие тетради (для организации самостоятельной работы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учащихся);</a:t>
            </a:r>
            <a:endParaRPr lang="ru-RU" sz="2000" dirty="0">
              <a:latin typeface="Verdana"/>
              <a:ea typeface="Times New Roman"/>
              <a:cs typeface="Times New Roman"/>
            </a:endParaRPr>
          </a:p>
          <a:p>
            <a:r>
              <a:rPr lang="ru-RU" sz="2000" dirty="0" smtClean="0">
                <a:latin typeface="Times New Roman"/>
                <a:ea typeface="Times New Roman"/>
              </a:rPr>
              <a:t>справочники </a:t>
            </a:r>
            <a:r>
              <a:rPr lang="ru-RU" sz="2000" dirty="0">
                <a:latin typeface="Times New Roman"/>
                <a:ea typeface="Times New Roman"/>
              </a:rPr>
              <a:t>и справочные материалы (содержат всю необходимую информацию для учащихся по курсу школьной программы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5000"/>
              </a:lnSpc>
              <a:spcBef>
                <a:spcPts val="340"/>
              </a:spcBef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 учебно-методический комплект входят:</a:t>
            </a:r>
            <a:r>
              <a:rPr lang="ru-RU" sz="32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25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Все программы должны быть рассмотрены на методическом объединении учителей-предметников, согласованы с заместителем директора по учебной работе и утверждены руководителем учреждения. Титульный лист рабочей программы должен быть подписан всеми этими лицами и заверен печатью учреждения.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>
                <a:effectLst/>
                <a:latin typeface="Times New Roman"/>
                <a:ea typeface="Times New Roman"/>
              </a:rPr>
              <a:t>Рабочие программы, </a:t>
            </a:r>
            <a:r>
              <a:rPr lang="ru-RU" sz="32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3200" dirty="0" smtClean="0">
                <a:effectLst/>
                <a:latin typeface="Times New Roman"/>
                <a:ea typeface="Times New Roman"/>
              </a:rPr>
            </a:br>
            <a:r>
              <a:rPr lang="ru-RU" sz="3200" dirty="0" smtClean="0">
                <a:effectLst/>
                <a:latin typeface="Times New Roman"/>
                <a:ea typeface="Times New Roman"/>
              </a:rPr>
              <a:t>авторские</a:t>
            </a:r>
            <a:r>
              <a:rPr lang="ru-RU" sz="3200" dirty="0">
                <a:effectLst/>
                <a:latin typeface="Times New Roman"/>
                <a:ea typeface="Times New Roman"/>
              </a:rPr>
              <a:t>, вариативные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802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ru-RU" dirty="0" smtClean="0"/>
              <a:t>  Тематическое планирование </a:t>
            </a:r>
            <a:r>
              <a:rPr lang="ru-RU" dirty="0"/>
              <a:t>в современных </a:t>
            </a:r>
            <a:r>
              <a:rPr lang="ru-RU" dirty="0" smtClean="0"/>
              <a:t> условиях </a:t>
            </a:r>
            <a:r>
              <a:rPr lang="ru-RU" dirty="0"/>
              <a:t>должно отражать </a:t>
            </a:r>
            <a:r>
              <a:rPr lang="ru-RU" dirty="0" smtClean="0"/>
              <a:t>:</a:t>
            </a:r>
          </a:p>
          <a:p>
            <a:r>
              <a:rPr lang="ru-RU" dirty="0" smtClean="0"/>
              <a:t>тему;</a:t>
            </a:r>
          </a:p>
          <a:p>
            <a:r>
              <a:rPr lang="ru-RU" dirty="0" smtClean="0"/>
              <a:t>цель изучения;</a:t>
            </a:r>
          </a:p>
          <a:p>
            <a:r>
              <a:rPr lang="ru-RU" dirty="0" smtClean="0"/>
              <a:t>вводимый </a:t>
            </a:r>
            <a:r>
              <a:rPr lang="ru-RU" dirty="0"/>
              <a:t>блок понятий, отражённых в предметных </a:t>
            </a:r>
            <a:r>
              <a:rPr lang="ru-RU" dirty="0" smtClean="0"/>
              <a:t>программах; </a:t>
            </a:r>
          </a:p>
          <a:p>
            <a:r>
              <a:rPr lang="ru-RU" dirty="0" smtClean="0"/>
              <a:t>планируемые </a:t>
            </a:r>
            <a:r>
              <a:rPr lang="ru-RU" dirty="0"/>
              <a:t>результаты и виды заданий для их формирования.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Тематическое планирование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77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1.Законодательная база РФ и РТ (Закон об образовании РФ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№273от 29.12.2012 г.) ,Конвенция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правах ребёнка, Закон о двух государственных языках РТ,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ФГОС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федеральный перечень учебников на учебный год).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Рекомендательные письма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 и 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РФ и РТ.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Локальные акты ОУ (положения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 ОО, об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инновационных проектах, о введении элективных курсов, об оформлении письменных работ учащихся, нормативах оценивания, положение о портфолио учащихся данной школы и т.д.).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800" dirty="0">
                <a:effectLst/>
                <a:latin typeface="Times New Roman"/>
                <a:ea typeface="Times New Roman"/>
              </a:rPr>
              <a:t>Все нормативные документы 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учителя </a:t>
            </a:r>
            <a:r>
              <a:rPr lang="ru-RU" sz="2800" dirty="0">
                <a:effectLst/>
                <a:latin typeface="Times New Roman"/>
                <a:ea typeface="Times New Roman"/>
              </a:rPr>
              <a:t>должны быть представлены в трёх блоках: </a:t>
            </a:r>
            <a:br>
              <a:rPr lang="ru-RU" sz="2800" dirty="0">
                <a:effectLst/>
                <a:latin typeface="Times New Roman"/>
                <a:ea typeface="Times New Roman"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2088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/>
              <a:t>Авторская программа должна содержать рецензию, входить в реестр (городской, региональный или федеральный), пройти апробацию, а также иметь допуск к использованию в образовательном процессе, отражённый в локальном акте ОУ.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Авторская программа</a:t>
            </a:r>
          </a:p>
        </p:txBody>
      </p:sp>
    </p:spTree>
    <p:extLst>
      <p:ext uri="{BB962C8B-B14F-4D97-AF65-F5344CB8AC3E}">
        <p14:creationId xmlns:p14="http://schemas.microsoft.com/office/powerpoint/2010/main" val="210409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познавательные материалы по программным темам, </a:t>
            </a:r>
            <a:endParaRPr lang="ru-RU" dirty="0" smtClean="0"/>
          </a:p>
          <a:p>
            <a:r>
              <a:rPr lang="ru-RU" dirty="0" smtClean="0"/>
              <a:t>презентации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электронные </a:t>
            </a:r>
            <a:r>
              <a:rPr lang="ru-RU" dirty="0"/>
              <a:t>учебники, </a:t>
            </a:r>
            <a:endParaRPr lang="ru-RU" dirty="0" smtClean="0"/>
          </a:p>
          <a:p>
            <a:r>
              <a:rPr lang="ru-RU" dirty="0" smtClean="0"/>
              <a:t>аудиовизуальные </a:t>
            </a:r>
            <a:r>
              <a:rPr lang="ru-RU" dirty="0"/>
              <a:t>средства, </a:t>
            </a:r>
            <a:endParaRPr lang="ru-RU" dirty="0" smtClean="0"/>
          </a:p>
          <a:p>
            <a:r>
              <a:rPr lang="ru-RU" dirty="0" smtClean="0"/>
              <a:t>мониторинговые </a:t>
            </a:r>
            <a:r>
              <a:rPr lang="ru-RU" dirty="0"/>
              <a:t>материалы</a:t>
            </a:r>
            <a:r>
              <a:rPr lang="ru-RU" dirty="0" smtClean="0"/>
              <a:t>,</a:t>
            </a:r>
          </a:p>
          <a:p>
            <a:r>
              <a:rPr lang="ru-RU" dirty="0" smtClean="0"/>
              <a:t>наглядные </a:t>
            </a:r>
            <a:r>
              <a:rPr lang="ru-RU" dirty="0"/>
              <a:t>пособия, </a:t>
            </a:r>
            <a:endParaRPr lang="ru-RU" dirty="0" smtClean="0"/>
          </a:p>
          <a:p>
            <a:r>
              <a:rPr lang="ru-RU" dirty="0" smtClean="0"/>
              <a:t>раздаточный </a:t>
            </a:r>
            <a:r>
              <a:rPr lang="ru-RU" dirty="0"/>
              <a:t>материал.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effectLst/>
                <a:latin typeface="Times New Roman"/>
                <a:ea typeface="Times New Roman"/>
              </a:rPr>
              <a:t>Дидактические </a:t>
            </a:r>
            <a:r>
              <a:rPr lang="ru-RU" sz="3600" dirty="0">
                <a:effectLst/>
                <a:latin typeface="Times New Roman"/>
                <a:ea typeface="Times New Roman"/>
              </a:rPr>
              <a:t>материалы кабинета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927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sz="2800" dirty="0" smtClean="0">
                <a:latin typeface="Times New Roman"/>
                <a:ea typeface="Times New Roman"/>
              </a:rPr>
              <a:t>ЭОР </a:t>
            </a:r>
            <a:r>
              <a:rPr lang="ru-RU" sz="2800" dirty="0">
                <a:latin typeface="Times New Roman"/>
                <a:ea typeface="Times New Roman"/>
              </a:rPr>
              <a:t>- это совокупность программных средств, информационных, технических, нормативных и методических материалов, полнотекстовых электронных изданий, включая аудио и видеоматериалы, иллюстративные материалы и каталоги электронных библиотек, размещенные на компьютерных носителях и/или в сети Интернет.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Электронные образовательные ресурсы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81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/>
          <a:lstStyle/>
          <a:p>
            <a:pPr marL="109728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ЦОР представляют собой фотографии, видеофрагменты, модели объектов и явлений, картографические материалы, звукозаписи, текстовые документы и иные материалы, которые могут быть использованы для организации и проведения учебного процесса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Цифровые образовательные ресурсы</a:t>
            </a:r>
            <a:endParaRPr lang="ru-RU" sz="3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11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дополнительные материалы к УМК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109728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наглядные пособия для учащихся, взятые из различных источников, другие УМК, Интернет, журналы, газеты, телевидение и т.д., включая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ЦОРы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созданные как самим педагогом, так и взятые из Интернета, карточки для получения конструктивных ответов, карточки – тесты, демонстрационные карточки, программированные материалы, памятки по работе с текстом, по анализу источников, по видам разбора и т.д.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effectLst/>
                <a:latin typeface="Times New Roman" pitchFamily="18" charset="0"/>
                <a:cs typeface="Times New Roman" pitchFamily="18" charset="0"/>
              </a:rPr>
              <a:t>Дидактические </a:t>
            </a:r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материалы по программным темам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48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лаборатории учителя должны касаться как качества образования по предмету, так и отражать реализацию методической темы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>
                <a:latin typeface="Times New Roman"/>
                <a:ea typeface="Times New Roman"/>
              </a:rPr>
              <a:t>Если методическая тема сформулирована в аспекте требований ФГОС, то измерительные материалы должны диагностировать уровень </a:t>
            </a:r>
            <a:r>
              <a:rPr lang="ru-RU" sz="2800" dirty="0" err="1">
                <a:latin typeface="Times New Roman"/>
                <a:ea typeface="Times New Roman"/>
              </a:rPr>
              <a:t>сформированности</a:t>
            </a:r>
            <a:r>
              <a:rPr lang="ru-RU" sz="2800" dirty="0">
                <a:latin typeface="Times New Roman"/>
                <a:ea typeface="Times New Roman"/>
              </a:rPr>
              <a:t> предметных компетенций, коммуникативных компетенций или компетентностей и т.д.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Контрольно-измерительные материалы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86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02427"/>
          </a:xfrm>
        </p:spPr>
        <p:txBody>
          <a:bodyPr/>
          <a:lstStyle/>
          <a:p>
            <a:pPr marL="109728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должна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быть представлена программой и планом работы кружка, студии, клуба, дидактического театра, музея, проектной лаборатории и т.д.; положением о научном обществе, списком учащихся, расписанием занятий, видами работ.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10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Для работы с одаренными учащимися должна быть разработана программа (школьная или лично учителя), утвержденная руководителем образовательного учреждения. В программе представляются диагностики выявления одаренных детей, план работы или разработанный индивидуальный маршрут работы с одаренным ребенком, методические и дидактические материалы.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404664"/>
            <a:ext cx="8229600" cy="73833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с одарёнными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слабоуспевающими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детьми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07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ctr">
              <a:buNone/>
            </a:pPr>
            <a:r>
              <a:rPr lang="ru-RU" sz="2000" dirty="0" smtClean="0"/>
              <a:t>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пакете документов учитель должен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иметь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учащихся, проявляющих способности в данной предметной области, их психолого-педагогическую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характеристику;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индивидуальные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планы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дорожную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карту;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учебных проектов продвинутого либо адаптивного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уровня;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набор олимпиадных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заданий;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приёмы формирования исследовательской культуры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учащихся;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предписания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пошаговой отработки программного материала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результат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работы в виде мониторинга развития предметных компетенций или развития творческих способностей.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Работа с одарёнными и 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слабоуспевающими 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детьми</a:t>
            </a:r>
            <a:endParaRPr lang="ru-RU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0961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02427"/>
          </a:xfrm>
        </p:spPr>
        <p:txBody>
          <a:bodyPr/>
          <a:lstStyle/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Конституция Российской Федерации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Конституция Республики Татарстан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Конвенция о правах ребёнка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Закон РФ «Об образовании»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Государственный образовательный стандарт по предметам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Нормативные документы, </a:t>
            </a:r>
            <a:b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регламентирующие образовательную деятельность</a:t>
            </a:r>
            <a:b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61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Должностная инструкция учителя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Локальные акты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 по учебному предмету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Рабочая программа по предмету (по стандартам 1-го и 2-го поколения) 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Нормативные документы, регламентирующие деятельность учителя</a:t>
            </a:r>
            <a:b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3472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Autofit/>
          </a:bodyPr>
          <a:lstStyle/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Паспорт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кабинета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Программа развития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кабинета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Нормативные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документы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Перечень УМК, по которым ведётся обучение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Рабочие программы, программы элективных курсов, авторские, вариативные и адаптивные программы педагогов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Дидактические материалы по программным темам (включая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ЦОРы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ЭОРы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Контрольно-измерительные материалы для диагностики качества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обученности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учащихся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Методические материалы для работы с одарёнными и слабоуспевающими учащимися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Внеурочная деятельность по предмету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Аудиовизуальные средства обучения</a:t>
            </a:r>
          </a:p>
          <a:p>
            <a:pPr lvl="0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Материально-техническая комплектация кабинета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effectLst/>
                <a:latin typeface="Times New Roman" pitchFamily="18" charset="0"/>
                <a:cs typeface="Times New Roman" pitchFamily="18" charset="0"/>
              </a:rPr>
              <a:t>Педагогическая лаборатория учителя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91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Наличие в кабинете документов и инструкций по санитарно-гигиеническим требованиям и технике безопасности.</a:t>
            </a:r>
          </a:p>
          <a:p>
            <a:pPr lvl="0"/>
            <a:r>
              <a:rPr lang="ru-RU" dirty="0"/>
              <a:t>Соответствие реальных условий в кабинете </a:t>
            </a:r>
            <a:r>
              <a:rPr lang="ru-RU" dirty="0" err="1"/>
              <a:t>валеологическим</a:t>
            </a:r>
            <a:r>
              <a:rPr lang="ru-RU" dirty="0"/>
              <a:t> нормативным требованиям (освещенность, цветовая гамма, обеспечение чистоты воздуха, режима влажности и т.д.)</a:t>
            </a:r>
          </a:p>
          <a:p>
            <a:pPr lvl="0"/>
            <a:r>
              <a:rPr lang="ru-RU" dirty="0"/>
              <a:t>Соответствие хранения специфических веществ и оборудования в кабинете нормам </a:t>
            </a:r>
            <a:r>
              <a:rPr lang="ru-RU" dirty="0" err="1"/>
              <a:t>СанПинов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Наличие и ведение документов по инструктажу учащихся по технике безопасности.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>
                <a:effectLst/>
              </a:rPr>
              <a:t>Условия работы в кабинете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5540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Оформление рабочего места учителя.</a:t>
            </a:r>
          </a:p>
          <a:p>
            <a:pPr lvl="0"/>
            <a:r>
              <a:rPr lang="ru-RU" dirty="0"/>
              <a:t>Культура оформления стендовых и иных материалов.</a:t>
            </a:r>
          </a:p>
          <a:p>
            <a:pPr lvl="0"/>
            <a:r>
              <a:rPr lang="ru-RU" dirty="0"/>
              <a:t>Соблюдение определенного (единого) стиля в оформлении кабинета.</a:t>
            </a:r>
          </a:p>
          <a:p>
            <a:pPr lvl="0"/>
            <a:r>
              <a:rPr lang="ru-RU" dirty="0"/>
              <a:t>Наличие в оформлении кабинета деталей, положительного воздействующих на эмоциональное состояние участников образовательного процесса.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>
                <a:effectLst/>
              </a:rPr>
              <a:t>Эстетика оформления кабинета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306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3300" b="1" dirty="0" smtClean="0"/>
              <a:t>Требования </a:t>
            </a:r>
            <a:r>
              <a:rPr lang="ru-RU" sz="3300" b="1" dirty="0"/>
              <a:t>к учебным </a:t>
            </a:r>
            <a:r>
              <a:rPr lang="ru-RU" sz="3300" b="1" dirty="0" smtClean="0"/>
              <a:t>кабинетам</a:t>
            </a:r>
          </a:p>
          <a:p>
            <a:pPr algn="ctr"/>
            <a:endParaRPr lang="ru-RU" dirty="0"/>
          </a:p>
          <a:p>
            <a:r>
              <a:rPr lang="ru-RU" dirty="0"/>
              <a:t>1. </a:t>
            </a:r>
            <a:r>
              <a:rPr lang="ru-RU" sz="3300" dirty="0"/>
              <a:t>Наличие паспорта и плана работы учебного кабинета на учебный год.</a:t>
            </a:r>
          </a:p>
          <a:p>
            <a:r>
              <a:rPr lang="ru-RU" sz="3300" dirty="0"/>
              <a:t>2. Соблюдение правил техники безопасности, санитарно-гигиенических норм в учебном кабинете.</a:t>
            </a:r>
          </a:p>
          <a:p>
            <a:r>
              <a:rPr lang="ru-RU" sz="3300" dirty="0"/>
              <a:t>3. Укомплектованность кабинета оборудованием и учебно-методическим комплексом средств обучения.</a:t>
            </a:r>
          </a:p>
          <a:p>
            <a:r>
              <a:rPr lang="ru-RU" sz="3300" dirty="0"/>
              <a:t>4. Соответствие оборудования и учебно-методического комплекса средств обучения профилю кабинета.</a:t>
            </a:r>
          </a:p>
          <a:p>
            <a:r>
              <a:rPr lang="ru-RU" sz="3300" dirty="0"/>
              <a:t>5. Наличие в кабинете комплекса материалов для диагностики качества обучения по профилю кабинета.</a:t>
            </a:r>
          </a:p>
          <a:p>
            <a:r>
              <a:rPr lang="ru-RU" sz="3300" dirty="0"/>
              <a:t>6. Обеспеченность кабинета учебниками, дидактическими и раздаточными материалами по его профилю.</a:t>
            </a:r>
          </a:p>
          <a:p>
            <a:r>
              <a:rPr lang="ru-RU" sz="3300" dirty="0"/>
              <a:t>7. Наличие в кабинете стендового материала, который носит обучающий характер:</a:t>
            </a:r>
          </a:p>
          <a:p>
            <a:r>
              <a:rPr lang="ru-RU" sz="3300" dirty="0"/>
              <a:t> • рекомендаций по выполнению домашних работ;</a:t>
            </a:r>
          </a:p>
          <a:p>
            <a:r>
              <a:rPr lang="ru-RU" sz="3300" dirty="0"/>
              <a:t> • рекомендаций по подготовке к различным формам учебно-познавательной деятельности (практикум, семинар, лабораторная работа, тестирование, зачет, коллоквиум, собеседование, экзамен).</a:t>
            </a:r>
          </a:p>
          <a:p>
            <a:r>
              <a:rPr lang="ru-RU" sz="3300" dirty="0"/>
              <a:t>8. Расписание работы учебного кабинета.</a:t>
            </a:r>
          </a:p>
          <a:p>
            <a:endParaRPr lang="ru-RU" sz="33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Организация работы учебного кабинета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2002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821968"/>
              </p:ext>
            </p:extLst>
          </p:nvPr>
        </p:nvGraphicFramePr>
        <p:xfrm>
          <a:off x="467544" y="2060848"/>
          <a:ext cx="8229600" cy="1125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Название технического средства обучения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Марка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Год приобретения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Инвентарный номер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>
                <a:effectLst/>
                <a:latin typeface="Times New Roman" pitchFamily="18" charset="0"/>
                <a:cs typeface="Times New Roman" pitchFamily="18" charset="0"/>
              </a:rPr>
              <a:t>Инвентарная ведомость на технические средства обучения учебного кабинета №...</a:t>
            </a:r>
            <a:br>
              <a:rPr lang="ru-RU" sz="2000" dirty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49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434</TotalTime>
  <Words>1247</Words>
  <Application>Microsoft Office PowerPoint</Application>
  <PresentationFormat>Экран (4:3)</PresentationFormat>
  <Paragraphs>207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Открытая</vt:lpstr>
      <vt:lpstr>Нормативно-правовая база как средство обеспечения качества образования</vt:lpstr>
      <vt:lpstr>Все нормативные документы учителя должны быть представлены в трёх блоках:  </vt:lpstr>
      <vt:lpstr>Нормативные документы,  регламентирующие образовательную деятельность </vt:lpstr>
      <vt:lpstr>Нормативные документы, регламентирующие деятельность учителя </vt:lpstr>
      <vt:lpstr>Педагогическая лаборатория учителя</vt:lpstr>
      <vt:lpstr>Условия работы в кабинете</vt:lpstr>
      <vt:lpstr>Эстетика оформления кабинета</vt:lpstr>
      <vt:lpstr>Организация работы учебного кабинета </vt:lpstr>
      <vt:lpstr>Инвентарная ведомость на технические средства обучения учебного кабинета №... </vt:lpstr>
      <vt:lpstr>График занятости кабинета № …на первое (второе) полугодие _______ учебного года </vt:lpstr>
      <vt:lpstr> Работа по совершенствованию  учебно-методического обеспечения кабинета  за учебный год </vt:lpstr>
      <vt:lpstr> Документация учебного кабинета </vt:lpstr>
      <vt:lpstr>Акт о готовности кабинета к учебному году </vt:lpstr>
      <vt:lpstr>Акт о готовности кабинета к учебному году </vt:lpstr>
      <vt:lpstr> Акт о готовности кабинета к учебному году </vt:lpstr>
      <vt:lpstr>Перечень УМК, по которым  ведется обучение по предмету</vt:lpstr>
      <vt:lpstr>В учебно-методический комплект входят: </vt:lpstr>
      <vt:lpstr>Рабочие программы,  авторские, вариативные</vt:lpstr>
      <vt:lpstr>Тематическое планирование </vt:lpstr>
      <vt:lpstr>Авторская программа</vt:lpstr>
      <vt:lpstr>Дидактические материалы кабинета</vt:lpstr>
      <vt:lpstr>Электронные образовательные ресурсы</vt:lpstr>
      <vt:lpstr>Цифровые образовательные ресурсы</vt:lpstr>
      <vt:lpstr>Дидактические материалы по программным темам</vt:lpstr>
      <vt:lpstr>Контрольно-измерительные материалы</vt:lpstr>
      <vt:lpstr>Внеурочная деятельность</vt:lpstr>
      <vt:lpstr>Работа с одарёнными  и слабоуспевающими детьми</vt:lpstr>
      <vt:lpstr>Работа с одарёнными и  слабоуспевающими детьми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Нормативно-правовая база</dc:title>
  <dc:creator>GYPNORION</dc:creator>
  <cp:lastModifiedBy>GYPNORION</cp:lastModifiedBy>
  <cp:revision>21</cp:revision>
  <dcterms:created xsi:type="dcterms:W3CDTF">2015-09-16T06:54:33Z</dcterms:created>
  <dcterms:modified xsi:type="dcterms:W3CDTF">2015-09-30T06:14:46Z</dcterms:modified>
</cp:coreProperties>
</file>